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8" r:id="rId3"/>
    <p:sldId id="259" r:id="rId4"/>
    <p:sldId id="281" r:id="rId5"/>
    <p:sldId id="260"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53" d="100"/>
          <a:sy n="53" d="100"/>
        </p:scale>
        <p:origin x="53" y="5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62030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3781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71015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3487932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6180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2819859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34741738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20078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858343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74AD6-FA8A-45C0-84FE-103A11742D4A}" type="datetimeFigureOut">
              <a:rPr lang="en-IN" smtClean="0"/>
              <a:t>02-05-2021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90525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774AD6-FA8A-45C0-84FE-103A11742D4A}" type="datetimeFigureOut">
              <a:rPr lang="en-IN" smtClean="0"/>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719612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774AD6-FA8A-45C0-84FE-103A11742D4A}" type="datetimeFigureOut">
              <a:rPr lang="en-IN" smtClean="0"/>
              <a:t>02-05-2021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744259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774AD6-FA8A-45C0-84FE-103A11742D4A}" type="datetimeFigureOut">
              <a:rPr lang="en-IN" smtClean="0"/>
              <a:t>02-05-2021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990164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774AD6-FA8A-45C0-84FE-103A11742D4A}" type="datetimeFigureOut">
              <a:rPr lang="en-IN" smtClean="0"/>
              <a:t>02-05-2021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95216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E774AD6-FA8A-45C0-84FE-103A11742D4A}" type="datetimeFigureOut">
              <a:rPr lang="en-IN" smtClean="0"/>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3281074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774AD6-FA8A-45C0-84FE-103A11742D4A}" type="datetimeFigureOut">
              <a:rPr lang="en-IN" smtClean="0"/>
              <a:t>02-05-2021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1836A-6759-4525-B5E4-76A356E66A61}" type="slidenum">
              <a:rPr lang="en-IN" smtClean="0"/>
              <a:t>‹#›</a:t>
            </a:fld>
            <a:endParaRPr lang="en-IN"/>
          </a:p>
        </p:txBody>
      </p:sp>
    </p:spTree>
    <p:extLst>
      <p:ext uri="{BB962C8B-B14F-4D97-AF65-F5344CB8AC3E}">
        <p14:creationId xmlns:p14="http://schemas.microsoft.com/office/powerpoint/2010/main" val="182059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E774AD6-FA8A-45C0-84FE-103A11742D4A}" type="datetimeFigureOut">
              <a:rPr lang="en-IN" smtClean="0"/>
              <a:t>02-05-2021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0291836A-6759-4525-B5E4-76A356E66A61}" type="slidenum">
              <a:rPr lang="en-IN" smtClean="0"/>
              <a:t>‹#›</a:t>
            </a:fld>
            <a:endParaRPr lang="en-IN"/>
          </a:p>
        </p:txBody>
      </p:sp>
    </p:spTree>
    <p:extLst>
      <p:ext uri="{BB962C8B-B14F-4D97-AF65-F5344CB8AC3E}">
        <p14:creationId xmlns:p14="http://schemas.microsoft.com/office/powerpoint/2010/main" val="25026535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A048-E264-4ACC-B9AE-02FF718ABD42}"/>
              </a:ext>
            </a:extLst>
          </p:cNvPr>
          <p:cNvSpPr>
            <a:spLocks noGrp="1"/>
          </p:cNvSpPr>
          <p:nvPr>
            <p:ph type="ctrTitle"/>
          </p:nvPr>
        </p:nvSpPr>
        <p:spPr>
          <a:xfrm>
            <a:off x="737319" y="695767"/>
            <a:ext cx="9638746" cy="3094998"/>
          </a:xfrm>
        </p:spPr>
        <p:txBody>
          <a:bodyPr/>
          <a:lstStyle/>
          <a:p>
            <a:pPr algn="ctr"/>
            <a:r>
              <a:rPr lang="en-US" sz="4400" dirty="0">
                <a:latin typeface="Times New Roman" panose="02020603050405020304" pitchFamily="18" charset="0"/>
                <a:cs typeface="Times New Roman" panose="02020603050405020304" pitchFamily="18" charset="0"/>
              </a:rPr>
              <a:t>SOFTWARE ENGINEERING PROJECT</a:t>
            </a:r>
            <a:br>
              <a:rPr lang="en-US" sz="5400" dirty="0">
                <a:latin typeface="Times New Roman" panose="02020603050405020304" pitchFamily="18" charset="0"/>
                <a:cs typeface="Times New Roman" panose="02020603050405020304" pitchFamily="18" charset="0"/>
              </a:rPr>
            </a:br>
            <a:br>
              <a:rPr lang="en-US" sz="5400" dirty="0">
                <a:latin typeface="Times New Roman" panose="02020603050405020304" pitchFamily="18" charset="0"/>
                <a:cs typeface="Times New Roman" panose="02020603050405020304" pitchFamily="18" charset="0"/>
              </a:rPr>
            </a:br>
            <a:r>
              <a:rPr lang="en-US" sz="5400" dirty="0">
                <a:latin typeface="Times New Roman" panose="02020603050405020304" pitchFamily="18" charset="0"/>
                <a:cs typeface="Times New Roman" panose="02020603050405020304" pitchFamily="18" charset="0"/>
              </a:rPr>
              <a:t>HALL MANAGEMENT SYSTEM</a:t>
            </a:r>
            <a:endParaRPr lang="en-IN" sz="5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F533CED-DBD4-4311-A6C7-FDB65EF90E07}"/>
              </a:ext>
            </a:extLst>
          </p:cNvPr>
          <p:cNvSpPr>
            <a:spLocks noGrp="1"/>
          </p:cNvSpPr>
          <p:nvPr>
            <p:ph type="subTitle" idx="1"/>
          </p:nvPr>
        </p:nvSpPr>
        <p:spPr>
          <a:xfrm>
            <a:off x="-172997" y="4234648"/>
            <a:ext cx="10107109" cy="1281999"/>
          </a:xfrm>
        </p:spPr>
        <p:txBody>
          <a:bodyPr>
            <a:normAutofit/>
          </a:bodyPr>
          <a:lstStyle/>
          <a:p>
            <a:r>
              <a:rPr lang="en-IN" b="1" i="1" dirty="0"/>
              <a:t>B. SPANDANA  -  AP18110010269</a:t>
            </a:r>
          </a:p>
          <a:p>
            <a:r>
              <a:rPr lang="en-IN" b="1" i="1" dirty="0"/>
              <a:t>CH. RUKMINI  -  AP18110010298</a:t>
            </a:r>
          </a:p>
          <a:p>
            <a:r>
              <a:rPr lang="en-IN" b="1" i="1" dirty="0"/>
              <a:t>V. POOJITHA  -  AP18110010319</a:t>
            </a:r>
          </a:p>
        </p:txBody>
      </p:sp>
    </p:spTree>
    <p:extLst>
      <p:ext uri="{BB962C8B-B14F-4D97-AF65-F5344CB8AC3E}">
        <p14:creationId xmlns:p14="http://schemas.microsoft.com/office/powerpoint/2010/main" val="197044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B5D4-C51D-4B7B-8DF2-4DB916AD67D1}"/>
              </a:ext>
            </a:extLst>
          </p:cNvPr>
          <p:cNvSpPr>
            <a:spLocks noGrp="1"/>
          </p:cNvSpPr>
          <p:nvPr>
            <p:ph type="title"/>
          </p:nvPr>
        </p:nvSpPr>
        <p:spPr>
          <a:xfrm>
            <a:off x="677334" y="218485"/>
            <a:ext cx="8596668" cy="1711915"/>
          </a:xfrm>
        </p:spPr>
        <p:txBody>
          <a:bodyPr/>
          <a:lstStyle/>
          <a:p>
            <a:r>
              <a:rPr lang="en-US" dirty="0"/>
              <a:t>Level – 1 DFD</a:t>
            </a:r>
            <a:endParaRPr lang="en-IN" dirty="0"/>
          </a:p>
        </p:txBody>
      </p:sp>
      <p:pic>
        <p:nvPicPr>
          <p:cNvPr id="4" name="Content Placeholder 3">
            <a:extLst>
              <a:ext uri="{FF2B5EF4-FFF2-40B4-BE49-F238E27FC236}">
                <a16:creationId xmlns:a16="http://schemas.microsoft.com/office/drawing/2014/main" id="{750FC1FA-592F-40A1-B38E-A3B4FB214AB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10793" t="11111" r="10239" b="7592"/>
          <a:stretch/>
        </p:blipFill>
        <p:spPr bwMode="auto">
          <a:xfrm>
            <a:off x="1060057" y="1084333"/>
            <a:ext cx="7897826" cy="4957692"/>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Tree>
    <p:extLst>
      <p:ext uri="{BB962C8B-B14F-4D97-AF65-F5344CB8AC3E}">
        <p14:creationId xmlns:p14="http://schemas.microsoft.com/office/powerpoint/2010/main" val="120483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7EC90-891A-486B-A46B-90657A530CB2}"/>
              </a:ext>
            </a:extLst>
          </p:cNvPr>
          <p:cNvSpPr>
            <a:spLocks noGrp="1"/>
          </p:cNvSpPr>
          <p:nvPr>
            <p:ph type="title"/>
          </p:nvPr>
        </p:nvSpPr>
        <p:spPr>
          <a:xfrm>
            <a:off x="677334" y="234669"/>
            <a:ext cx="8596668" cy="1140977"/>
          </a:xfrm>
        </p:spPr>
        <p:txBody>
          <a:bodyPr>
            <a:normAutofit fontScale="90000"/>
          </a:bodyPr>
          <a:lstStyle/>
          <a:p>
            <a:r>
              <a:rPr lang="en-US" dirty="0"/>
              <a:t>Sequence Diagram</a:t>
            </a:r>
            <a:br>
              <a:rPr lang="en-US" dirty="0"/>
            </a:br>
            <a:r>
              <a:rPr lang="en-US" sz="2200" b="1" dirty="0">
                <a:effectLst/>
                <a:latin typeface="Times New Roman" panose="02020603050405020304" pitchFamily="18" charset="0"/>
                <a:ea typeface="MS Mincho" panose="02020609040205080304" pitchFamily="49" charset="-128"/>
                <a:cs typeface="Times New Roman" panose="02020603050405020304" pitchFamily="18" charset="0"/>
              </a:rPr>
              <a:t>Login Sequence Diagram of Hall Booking</a:t>
            </a:r>
            <a:br>
              <a:rPr lang="en-IN" sz="2200" dirty="0">
                <a:effectLst/>
                <a:latin typeface="Cambria" panose="02040503050406030204" pitchFamily="18" charset="0"/>
                <a:ea typeface="MS Mincho" panose="02020609040205080304" pitchFamily="49" charset="-128"/>
                <a:cs typeface="Times New Roman" panose="02020603050405020304" pitchFamily="18" charset="0"/>
              </a:rPr>
            </a:br>
            <a:endParaRPr lang="en-IN" sz="2200" dirty="0"/>
          </a:p>
        </p:txBody>
      </p:sp>
      <p:pic>
        <p:nvPicPr>
          <p:cNvPr id="4" name="Content Placeholder 3">
            <a:extLst>
              <a:ext uri="{FF2B5EF4-FFF2-40B4-BE49-F238E27FC236}">
                <a16:creationId xmlns:a16="http://schemas.microsoft.com/office/drawing/2014/main" id="{EFC0E750-C61D-44F6-9679-11E7D7FD7F94}"/>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28144"/>
          <a:stretch/>
        </p:blipFill>
        <p:spPr bwMode="auto">
          <a:xfrm>
            <a:off x="1844984" y="1464658"/>
            <a:ext cx="6392707" cy="48794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6078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569C-34C9-41E6-B591-A43A88B91288}"/>
              </a:ext>
            </a:extLst>
          </p:cNvPr>
          <p:cNvSpPr>
            <a:spLocks noGrp="1"/>
          </p:cNvSpPr>
          <p:nvPr>
            <p:ph type="title"/>
          </p:nvPr>
        </p:nvSpPr>
        <p:spPr/>
        <p:txBody>
          <a:bodyPr>
            <a:normAutofit/>
          </a:bodyPr>
          <a:lstStyle/>
          <a:p>
            <a:r>
              <a:rPr lang="en-US" sz="2800" b="1" dirty="0">
                <a:effectLst/>
                <a:latin typeface="Times New Roman" panose="02020603050405020304" pitchFamily="18" charset="0"/>
                <a:ea typeface="MS Mincho" panose="02020609040205080304" pitchFamily="49" charset="-128"/>
                <a:cs typeface="Times New Roman" panose="02020603050405020304" pitchFamily="18" charset="0"/>
              </a:rPr>
              <a:t>UML Sequence Diagram of Hall Booking</a:t>
            </a:r>
            <a:br>
              <a:rPr lang="en-IN" sz="2800" dirty="0">
                <a:effectLst/>
                <a:latin typeface="Cambria" panose="02040503050406030204" pitchFamily="18" charset="0"/>
                <a:ea typeface="MS Mincho" panose="02020609040205080304" pitchFamily="49" charset="-128"/>
                <a:cs typeface="Times New Roman" panose="02020603050405020304" pitchFamily="18" charset="0"/>
              </a:rPr>
            </a:br>
            <a:endParaRPr lang="en-IN" sz="2800" dirty="0"/>
          </a:p>
        </p:txBody>
      </p:sp>
      <p:pic>
        <p:nvPicPr>
          <p:cNvPr id="4" name="Content Placeholder 3">
            <a:extLst>
              <a:ext uri="{FF2B5EF4-FFF2-40B4-BE49-F238E27FC236}">
                <a16:creationId xmlns:a16="http://schemas.microsoft.com/office/drawing/2014/main" id="{8D4A3F68-5046-4377-924A-A61875499CD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32" y="1828800"/>
            <a:ext cx="7646973" cy="4588184"/>
          </a:xfrm>
          <a:prstGeom prst="rect">
            <a:avLst/>
          </a:prstGeom>
          <a:noFill/>
          <a:ln>
            <a:noFill/>
          </a:ln>
        </p:spPr>
      </p:pic>
    </p:spTree>
    <p:extLst>
      <p:ext uri="{BB962C8B-B14F-4D97-AF65-F5344CB8AC3E}">
        <p14:creationId xmlns:p14="http://schemas.microsoft.com/office/powerpoint/2010/main" val="479622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7D08-D114-4815-82EB-3EDF974B0A1B}"/>
              </a:ext>
            </a:extLst>
          </p:cNvPr>
          <p:cNvSpPr>
            <a:spLocks noGrp="1"/>
          </p:cNvSpPr>
          <p:nvPr>
            <p:ph type="title"/>
          </p:nvPr>
        </p:nvSpPr>
        <p:spPr>
          <a:xfrm>
            <a:off x="677334" y="457200"/>
            <a:ext cx="8596668" cy="1153115"/>
          </a:xfrm>
        </p:spPr>
        <p:txBody>
          <a:bodyPr/>
          <a:lstStyle/>
          <a:p>
            <a:r>
              <a:rPr lang="en-US" dirty="0"/>
              <a:t>Object Diagram</a:t>
            </a:r>
            <a:endParaRPr lang="en-IN" dirty="0"/>
          </a:p>
        </p:txBody>
      </p:sp>
      <p:pic>
        <p:nvPicPr>
          <p:cNvPr id="4" name="Content Placeholder 3">
            <a:extLst>
              <a:ext uri="{FF2B5EF4-FFF2-40B4-BE49-F238E27FC236}">
                <a16:creationId xmlns:a16="http://schemas.microsoft.com/office/drawing/2014/main" id="{82691E23-AF91-41D3-B161-F9000533906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9394" y="1707420"/>
            <a:ext cx="6756849" cy="4693380"/>
          </a:xfrm>
          <a:prstGeom prst="rect">
            <a:avLst/>
          </a:prstGeom>
          <a:noFill/>
          <a:ln>
            <a:noFill/>
          </a:ln>
        </p:spPr>
      </p:pic>
    </p:spTree>
    <p:extLst>
      <p:ext uri="{BB962C8B-B14F-4D97-AF65-F5344CB8AC3E}">
        <p14:creationId xmlns:p14="http://schemas.microsoft.com/office/powerpoint/2010/main" val="844416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91314-3920-4C14-A16E-EA8D49A69862}"/>
              </a:ext>
            </a:extLst>
          </p:cNvPr>
          <p:cNvSpPr>
            <a:spLocks noGrp="1"/>
          </p:cNvSpPr>
          <p:nvPr>
            <p:ph type="title"/>
          </p:nvPr>
        </p:nvSpPr>
        <p:spPr/>
        <p:txBody>
          <a:bodyPr/>
          <a:lstStyle/>
          <a:p>
            <a:r>
              <a:rPr lang="en-US" dirty="0"/>
              <a:t>State Chart Diagram</a:t>
            </a:r>
            <a:endParaRPr lang="en-IN" dirty="0"/>
          </a:p>
        </p:txBody>
      </p:sp>
      <p:pic>
        <p:nvPicPr>
          <p:cNvPr id="4" name="Content Placeholder 3">
            <a:extLst>
              <a:ext uri="{FF2B5EF4-FFF2-40B4-BE49-F238E27FC236}">
                <a16:creationId xmlns:a16="http://schemas.microsoft.com/office/drawing/2014/main" id="{17C232B8-797B-4461-8AA8-837681743EF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84332" y="1650776"/>
            <a:ext cx="7420397" cy="4693380"/>
          </a:xfrm>
          <a:prstGeom prst="rect">
            <a:avLst/>
          </a:prstGeom>
          <a:noFill/>
          <a:ln>
            <a:noFill/>
          </a:ln>
        </p:spPr>
      </p:pic>
    </p:spTree>
    <p:extLst>
      <p:ext uri="{BB962C8B-B14F-4D97-AF65-F5344CB8AC3E}">
        <p14:creationId xmlns:p14="http://schemas.microsoft.com/office/powerpoint/2010/main" val="2881589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BCE7-C902-4175-ABA1-7ACA0DB23A4B}"/>
              </a:ext>
            </a:extLst>
          </p:cNvPr>
          <p:cNvSpPr>
            <a:spLocks noGrp="1"/>
          </p:cNvSpPr>
          <p:nvPr>
            <p:ph type="title"/>
          </p:nvPr>
        </p:nvSpPr>
        <p:spPr/>
        <p:txBody>
          <a:bodyPr/>
          <a:lstStyle/>
          <a:p>
            <a:r>
              <a:rPr lang="en-US" dirty="0"/>
              <a:t>Deployment Diagram</a:t>
            </a:r>
            <a:endParaRPr lang="en-IN" dirty="0"/>
          </a:p>
        </p:txBody>
      </p:sp>
      <p:pic>
        <p:nvPicPr>
          <p:cNvPr id="4" name="Content Placeholder 3">
            <a:extLst>
              <a:ext uri="{FF2B5EF4-FFF2-40B4-BE49-F238E27FC236}">
                <a16:creationId xmlns:a16="http://schemas.microsoft.com/office/drawing/2014/main" id="{DCCC2B61-BE14-4E47-82FE-07504A84418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3738" y="1773505"/>
            <a:ext cx="6878229" cy="4474895"/>
          </a:xfrm>
          <a:prstGeom prst="rect">
            <a:avLst/>
          </a:prstGeom>
          <a:noFill/>
          <a:ln>
            <a:noFill/>
          </a:ln>
        </p:spPr>
      </p:pic>
    </p:spTree>
    <p:extLst>
      <p:ext uri="{BB962C8B-B14F-4D97-AF65-F5344CB8AC3E}">
        <p14:creationId xmlns:p14="http://schemas.microsoft.com/office/powerpoint/2010/main" val="374719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4D09-4FFF-433C-9ECB-35A670130048}"/>
              </a:ext>
            </a:extLst>
          </p:cNvPr>
          <p:cNvSpPr>
            <a:spLocks noGrp="1"/>
          </p:cNvSpPr>
          <p:nvPr>
            <p:ph type="title"/>
          </p:nvPr>
        </p:nvSpPr>
        <p:spPr>
          <a:xfrm>
            <a:off x="677334" y="178025"/>
            <a:ext cx="8596668" cy="1213805"/>
          </a:xfrm>
        </p:spPr>
        <p:txBody>
          <a:bodyPr>
            <a:normAutofit fontScale="90000"/>
          </a:bodyPr>
          <a:lstStyle/>
          <a:p>
            <a:r>
              <a:rPr lang="en-US" dirty="0"/>
              <a:t>Database Design</a:t>
            </a:r>
            <a:br>
              <a:rPr lang="en-US" dirty="0"/>
            </a:br>
            <a:br>
              <a:rPr lang="en-US" dirty="0"/>
            </a:br>
            <a:endParaRPr lang="en-IN" dirty="0"/>
          </a:p>
        </p:txBody>
      </p:sp>
      <p:pic>
        <p:nvPicPr>
          <p:cNvPr id="4" name="Content Placeholder 3">
            <a:extLst>
              <a:ext uri="{FF2B5EF4-FFF2-40B4-BE49-F238E27FC236}">
                <a16:creationId xmlns:a16="http://schemas.microsoft.com/office/drawing/2014/main" id="{BE3A317A-41F0-452A-BE94-96F62995333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0977" y="882032"/>
            <a:ext cx="6878230" cy="5429756"/>
          </a:xfrm>
          <a:prstGeom prst="rect">
            <a:avLst/>
          </a:prstGeom>
          <a:noFill/>
          <a:ln>
            <a:noFill/>
          </a:ln>
        </p:spPr>
      </p:pic>
    </p:spTree>
    <p:extLst>
      <p:ext uri="{BB962C8B-B14F-4D97-AF65-F5344CB8AC3E}">
        <p14:creationId xmlns:p14="http://schemas.microsoft.com/office/powerpoint/2010/main" val="3702274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A54AF-EF1F-4D85-A2C2-C4DF6A3F0D66}"/>
              </a:ext>
            </a:extLst>
          </p:cNvPr>
          <p:cNvSpPr>
            <a:spLocks noGrp="1"/>
          </p:cNvSpPr>
          <p:nvPr>
            <p:ph type="title"/>
          </p:nvPr>
        </p:nvSpPr>
        <p:spPr>
          <a:xfrm>
            <a:off x="677334" y="319635"/>
            <a:ext cx="8596668" cy="1610765"/>
          </a:xfrm>
        </p:spPr>
        <p:txBody>
          <a:bodyPr/>
          <a:lstStyle/>
          <a:p>
            <a:r>
              <a:rPr lang="en-US" dirty="0"/>
              <a:t>Output </a:t>
            </a:r>
            <a:br>
              <a:rPr lang="en-US" dirty="0"/>
            </a:br>
            <a:r>
              <a:rPr lang="en-US" sz="2800" dirty="0"/>
              <a:t>Main page</a:t>
            </a:r>
            <a:endParaRPr lang="en-IN" sz="2800" dirty="0"/>
          </a:p>
        </p:txBody>
      </p:sp>
      <p:pic>
        <p:nvPicPr>
          <p:cNvPr id="4" name="Content Placeholder 3">
            <a:extLst>
              <a:ext uri="{FF2B5EF4-FFF2-40B4-BE49-F238E27FC236}">
                <a16:creationId xmlns:a16="http://schemas.microsoft.com/office/drawing/2014/main" id="{D60C0CFA-4B6F-495A-8880-46FA15C5B986}"/>
              </a:ext>
            </a:extLst>
          </p:cNvPr>
          <p:cNvPicPr>
            <a:picLocks noGrp="1"/>
          </p:cNvPicPr>
          <p:nvPr>
            <p:ph idx="1"/>
          </p:nvPr>
        </p:nvPicPr>
        <p:blipFill>
          <a:blip r:embed="rId2"/>
          <a:stretch>
            <a:fillRect/>
          </a:stretch>
        </p:blipFill>
        <p:spPr>
          <a:xfrm>
            <a:off x="733978" y="1513210"/>
            <a:ext cx="8596668" cy="4669105"/>
          </a:xfrm>
          <a:prstGeom prst="rect">
            <a:avLst/>
          </a:prstGeom>
        </p:spPr>
      </p:pic>
    </p:spTree>
    <p:extLst>
      <p:ext uri="{BB962C8B-B14F-4D97-AF65-F5344CB8AC3E}">
        <p14:creationId xmlns:p14="http://schemas.microsoft.com/office/powerpoint/2010/main" val="150970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1CF52-5F9E-458B-AFCE-8D05D1A12B27}"/>
              </a:ext>
            </a:extLst>
          </p:cNvPr>
          <p:cNvSpPr>
            <a:spLocks noGrp="1"/>
          </p:cNvSpPr>
          <p:nvPr>
            <p:ph type="title"/>
          </p:nvPr>
        </p:nvSpPr>
        <p:spPr/>
        <p:txBody>
          <a:bodyPr/>
          <a:lstStyle/>
          <a:p>
            <a:r>
              <a:rPr lang="en-US" dirty="0"/>
              <a:t>Creating Account</a:t>
            </a:r>
            <a:endParaRPr lang="en-IN" dirty="0"/>
          </a:p>
        </p:txBody>
      </p:sp>
      <p:pic>
        <p:nvPicPr>
          <p:cNvPr id="4" name="Content Placeholder 3">
            <a:extLst>
              <a:ext uri="{FF2B5EF4-FFF2-40B4-BE49-F238E27FC236}">
                <a16:creationId xmlns:a16="http://schemas.microsoft.com/office/drawing/2014/main" id="{7FBCD819-1636-4012-ACD7-CE7DC0297BB0}"/>
              </a:ext>
            </a:extLst>
          </p:cNvPr>
          <p:cNvPicPr>
            <a:picLocks noGrp="1"/>
          </p:cNvPicPr>
          <p:nvPr>
            <p:ph idx="1"/>
          </p:nvPr>
        </p:nvPicPr>
        <p:blipFill>
          <a:blip r:embed="rId2"/>
          <a:stretch>
            <a:fillRect/>
          </a:stretch>
        </p:blipFill>
        <p:spPr>
          <a:xfrm>
            <a:off x="1026754" y="1432290"/>
            <a:ext cx="7897827" cy="4911865"/>
          </a:xfrm>
          <a:prstGeom prst="rect">
            <a:avLst/>
          </a:prstGeom>
        </p:spPr>
      </p:pic>
    </p:spTree>
    <p:extLst>
      <p:ext uri="{BB962C8B-B14F-4D97-AF65-F5344CB8AC3E}">
        <p14:creationId xmlns:p14="http://schemas.microsoft.com/office/powerpoint/2010/main" val="1543847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E698-A6A4-4033-8FCE-D412304E1D74}"/>
              </a:ext>
            </a:extLst>
          </p:cNvPr>
          <p:cNvSpPr>
            <a:spLocks noGrp="1"/>
          </p:cNvSpPr>
          <p:nvPr>
            <p:ph type="title"/>
          </p:nvPr>
        </p:nvSpPr>
        <p:spPr>
          <a:xfrm>
            <a:off x="677334" y="609600"/>
            <a:ext cx="8596668" cy="968347"/>
          </a:xfrm>
        </p:spPr>
        <p:txBody>
          <a:bodyPr/>
          <a:lstStyle/>
          <a:p>
            <a:r>
              <a:rPr lang="en-US" dirty="0"/>
              <a:t>Login page</a:t>
            </a:r>
            <a:endParaRPr lang="en-IN" dirty="0"/>
          </a:p>
        </p:txBody>
      </p:sp>
      <p:pic>
        <p:nvPicPr>
          <p:cNvPr id="4" name="Content Placeholder 3">
            <a:extLst>
              <a:ext uri="{FF2B5EF4-FFF2-40B4-BE49-F238E27FC236}">
                <a16:creationId xmlns:a16="http://schemas.microsoft.com/office/drawing/2014/main" id="{321CD366-5AF6-4891-9F1F-EDFB8DA61B32}"/>
              </a:ext>
            </a:extLst>
          </p:cNvPr>
          <p:cNvPicPr>
            <a:picLocks noGrp="1"/>
          </p:cNvPicPr>
          <p:nvPr>
            <p:ph idx="1"/>
          </p:nvPr>
        </p:nvPicPr>
        <p:blipFill>
          <a:blip r:embed="rId2"/>
          <a:stretch>
            <a:fillRect/>
          </a:stretch>
        </p:blipFill>
        <p:spPr>
          <a:xfrm>
            <a:off x="1043873" y="1294726"/>
            <a:ext cx="7938286" cy="5017062"/>
          </a:xfrm>
          <a:prstGeom prst="rect">
            <a:avLst/>
          </a:prstGeom>
        </p:spPr>
      </p:pic>
    </p:spTree>
    <p:extLst>
      <p:ext uri="{BB962C8B-B14F-4D97-AF65-F5344CB8AC3E}">
        <p14:creationId xmlns:p14="http://schemas.microsoft.com/office/powerpoint/2010/main" val="52999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C394-DF5F-440D-8AB4-C87B8F0DFC42}"/>
              </a:ext>
            </a:extLst>
          </p:cNvPr>
          <p:cNvSpPr>
            <a:spLocks noGrp="1"/>
          </p:cNvSpPr>
          <p:nvPr>
            <p:ph type="title"/>
          </p:nvPr>
        </p:nvSpPr>
        <p:spPr/>
        <p:txBody>
          <a:bodyPr/>
          <a:lstStyle/>
          <a:p>
            <a:r>
              <a:rPr lang="en-US" dirty="0"/>
              <a:t>Scope of the project:</a:t>
            </a:r>
            <a:endParaRPr lang="en-IN" dirty="0"/>
          </a:p>
        </p:txBody>
      </p:sp>
      <p:sp>
        <p:nvSpPr>
          <p:cNvPr id="3" name="Content Placeholder 2">
            <a:extLst>
              <a:ext uri="{FF2B5EF4-FFF2-40B4-BE49-F238E27FC236}">
                <a16:creationId xmlns:a16="http://schemas.microsoft.com/office/drawing/2014/main" id="{3273736E-52F7-4599-AC15-6742ADE56FD5}"/>
              </a:ext>
            </a:extLst>
          </p:cNvPr>
          <p:cNvSpPr>
            <a:spLocks noGrp="1"/>
          </p:cNvSpPr>
          <p:nvPr>
            <p:ph idx="1"/>
          </p:nvPr>
        </p:nvSpPr>
        <p:spPr>
          <a:xfrm>
            <a:off x="677334" y="1594131"/>
            <a:ext cx="8596668" cy="4447231"/>
          </a:xfrm>
        </p:spPr>
        <p:txBody>
          <a:bodyPr>
            <a:noAutofit/>
          </a:bodyPr>
          <a:lstStyle/>
          <a:p>
            <a:pPr marL="0" indent="0">
              <a:buNone/>
            </a:pPr>
            <a:r>
              <a:rPr lang="en-US" sz="2400" dirty="0">
                <a:latin typeface="Times New Roman" panose="02020603050405020304" pitchFamily="18" charset="0"/>
                <a:cs typeface="Times New Roman" panose="02020603050405020304" pitchFamily="18" charset="0"/>
              </a:rPr>
              <a:t>The existing method of going to a function hall, booking the hall, waiting for the conformation of hall booking, making payment etc., all these processes require a lot of time and manual work. Also, the maintenance of the records of the bookings and payments is a tedious job. Proposed system aims at solving the problems that are being faced in the existing method. It aims at providing an easy-to-use and convenient system for the customers who are willing to book a hall in online. The records of the payment and bookings are stored in the database automatically when a booking is placed/removed or when a payment is made. To help the customers in improving their quality of communication and attract customers the feedback from the customers can also be stored by this system.</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126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0407-40E3-4FAA-9E9B-A97BFC19A398}"/>
              </a:ext>
            </a:extLst>
          </p:cNvPr>
          <p:cNvSpPr>
            <a:spLocks noGrp="1"/>
          </p:cNvSpPr>
          <p:nvPr>
            <p:ph type="title"/>
          </p:nvPr>
        </p:nvSpPr>
        <p:spPr/>
        <p:txBody>
          <a:bodyPr/>
          <a:lstStyle/>
          <a:p>
            <a:r>
              <a:rPr lang="en-US" dirty="0"/>
              <a:t>Sign out Account or Book Hall</a:t>
            </a:r>
            <a:endParaRPr lang="en-IN" dirty="0"/>
          </a:p>
        </p:txBody>
      </p:sp>
      <p:pic>
        <p:nvPicPr>
          <p:cNvPr id="4" name="Content Placeholder 3">
            <a:extLst>
              <a:ext uri="{FF2B5EF4-FFF2-40B4-BE49-F238E27FC236}">
                <a16:creationId xmlns:a16="http://schemas.microsoft.com/office/drawing/2014/main" id="{98225D45-EE14-495A-BA64-CD3203A7FF7E}"/>
              </a:ext>
            </a:extLst>
          </p:cNvPr>
          <p:cNvPicPr>
            <a:picLocks noGrp="1"/>
          </p:cNvPicPr>
          <p:nvPr>
            <p:ph idx="1"/>
          </p:nvPr>
        </p:nvPicPr>
        <p:blipFill>
          <a:blip r:embed="rId2"/>
          <a:stretch>
            <a:fillRect/>
          </a:stretch>
        </p:blipFill>
        <p:spPr>
          <a:xfrm>
            <a:off x="1030801" y="1522652"/>
            <a:ext cx="7889734" cy="4725748"/>
          </a:xfrm>
          <a:prstGeom prst="rect">
            <a:avLst/>
          </a:prstGeom>
        </p:spPr>
      </p:pic>
    </p:spTree>
    <p:extLst>
      <p:ext uri="{BB962C8B-B14F-4D97-AF65-F5344CB8AC3E}">
        <p14:creationId xmlns:p14="http://schemas.microsoft.com/office/powerpoint/2010/main" val="3547895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D0EA-5B26-47F5-9F1C-8F018F44E190}"/>
              </a:ext>
            </a:extLst>
          </p:cNvPr>
          <p:cNvSpPr>
            <a:spLocks noGrp="1"/>
          </p:cNvSpPr>
          <p:nvPr>
            <p:ph type="title"/>
          </p:nvPr>
        </p:nvSpPr>
        <p:spPr/>
        <p:txBody>
          <a:bodyPr/>
          <a:lstStyle/>
          <a:p>
            <a:r>
              <a:rPr lang="en-US" dirty="0"/>
              <a:t>Booking Hall</a:t>
            </a:r>
            <a:endParaRPr lang="en-IN" dirty="0"/>
          </a:p>
        </p:txBody>
      </p:sp>
      <p:pic>
        <p:nvPicPr>
          <p:cNvPr id="4" name="Content Placeholder 3">
            <a:extLst>
              <a:ext uri="{FF2B5EF4-FFF2-40B4-BE49-F238E27FC236}">
                <a16:creationId xmlns:a16="http://schemas.microsoft.com/office/drawing/2014/main" id="{7C447EC4-CFB0-487C-90F5-F4FB607BF606}"/>
              </a:ext>
            </a:extLst>
          </p:cNvPr>
          <p:cNvPicPr>
            <a:picLocks noGrp="1"/>
          </p:cNvPicPr>
          <p:nvPr>
            <p:ph idx="1"/>
          </p:nvPr>
        </p:nvPicPr>
        <p:blipFill>
          <a:blip r:embed="rId2"/>
          <a:stretch>
            <a:fillRect/>
          </a:stretch>
        </p:blipFill>
        <p:spPr>
          <a:xfrm>
            <a:off x="841571" y="1432290"/>
            <a:ext cx="7768354" cy="5000878"/>
          </a:xfrm>
          <a:prstGeom prst="rect">
            <a:avLst/>
          </a:prstGeom>
        </p:spPr>
      </p:pic>
    </p:spTree>
    <p:extLst>
      <p:ext uri="{BB962C8B-B14F-4D97-AF65-F5344CB8AC3E}">
        <p14:creationId xmlns:p14="http://schemas.microsoft.com/office/powerpoint/2010/main" val="4147838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BD56-8DA1-4028-84D9-4993CD01C8D9}"/>
              </a:ext>
            </a:extLst>
          </p:cNvPr>
          <p:cNvSpPr>
            <a:spLocks noGrp="1"/>
          </p:cNvSpPr>
          <p:nvPr>
            <p:ph type="title"/>
          </p:nvPr>
        </p:nvSpPr>
        <p:spPr/>
        <p:txBody>
          <a:bodyPr/>
          <a:lstStyle/>
          <a:p>
            <a:r>
              <a:rPr lang="en-US" dirty="0"/>
              <a:t>View, Update and Delete</a:t>
            </a:r>
            <a:endParaRPr lang="en-IN" dirty="0"/>
          </a:p>
        </p:txBody>
      </p:sp>
      <p:pic>
        <p:nvPicPr>
          <p:cNvPr id="4" name="Content Placeholder 3">
            <a:extLst>
              <a:ext uri="{FF2B5EF4-FFF2-40B4-BE49-F238E27FC236}">
                <a16:creationId xmlns:a16="http://schemas.microsoft.com/office/drawing/2014/main" id="{04CA9F46-4C63-44BB-9FDB-6AF9977E25B2}"/>
              </a:ext>
            </a:extLst>
          </p:cNvPr>
          <p:cNvPicPr>
            <a:picLocks noGrp="1"/>
          </p:cNvPicPr>
          <p:nvPr>
            <p:ph idx="1"/>
          </p:nvPr>
        </p:nvPicPr>
        <p:blipFill>
          <a:blip r:embed="rId2"/>
          <a:stretch>
            <a:fillRect/>
          </a:stretch>
        </p:blipFill>
        <p:spPr>
          <a:xfrm>
            <a:off x="906307" y="1417456"/>
            <a:ext cx="7914011" cy="4830944"/>
          </a:xfrm>
          <a:prstGeom prst="rect">
            <a:avLst/>
          </a:prstGeom>
        </p:spPr>
      </p:pic>
    </p:spTree>
    <p:extLst>
      <p:ext uri="{BB962C8B-B14F-4D97-AF65-F5344CB8AC3E}">
        <p14:creationId xmlns:p14="http://schemas.microsoft.com/office/powerpoint/2010/main" val="109459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9022-ECEA-4022-B54E-9C6C111670E4}"/>
              </a:ext>
            </a:extLst>
          </p:cNvPr>
          <p:cNvSpPr>
            <a:spLocks noGrp="1"/>
          </p:cNvSpPr>
          <p:nvPr>
            <p:ph type="title"/>
          </p:nvPr>
        </p:nvSpPr>
        <p:spPr>
          <a:xfrm>
            <a:off x="677334" y="609600"/>
            <a:ext cx="8596668" cy="903611"/>
          </a:xfrm>
        </p:spPr>
        <p:txBody>
          <a:bodyPr/>
          <a:lstStyle/>
          <a:p>
            <a:r>
              <a:rPr lang="en-US" dirty="0"/>
              <a:t>Hall Details</a:t>
            </a:r>
            <a:endParaRPr lang="en-IN" dirty="0"/>
          </a:p>
        </p:txBody>
      </p:sp>
      <p:pic>
        <p:nvPicPr>
          <p:cNvPr id="4" name="Content Placeholder 3">
            <a:extLst>
              <a:ext uri="{FF2B5EF4-FFF2-40B4-BE49-F238E27FC236}">
                <a16:creationId xmlns:a16="http://schemas.microsoft.com/office/drawing/2014/main" id="{8EACE1EA-18EC-4CB3-93FD-5F61368EF901}"/>
              </a:ext>
            </a:extLst>
          </p:cNvPr>
          <p:cNvPicPr>
            <a:picLocks noGrp="1"/>
          </p:cNvPicPr>
          <p:nvPr>
            <p:ph idx="1"/>
          </p:nvPr>
        </p:nvPicPr>
        <p:blipFill>
          <a:blip r:embed="rId2"/>
          <a:stretch>
            <a:fillRect/>
          </a:stretch>
        </p:blipFill>
        <p:spPr>
          <a:xfrm>
            <a:off x="767809" y="1375647"/>
            <a:ext cx="8415717" cy="5122258"/>
          </a:xfrm>
          <a:prstGeom prst="rect">
            <a:avLst/>
          </a:prstGeom>
        </p:spPr>
      </p:pic>
    </p:spTree>
    <p:extLst>
      <p:ext uri="{BB962C8B-B14F-4D97-AF65-F5344CB8AC3E}">
        <p14:creationId xmlns:p14="http://schemas.microsoft.com/office/powerpoint/2010/main" val="87730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7470B-75E6-48C6-948B-B6315B263E3B}"/>
              </a:ext>
            </a:extLst>
          </p:cNvPr>
          <p:cNvSpPr>
            <a:spLocks noGrp="1"/>
          </p:cNvSpPr>
          <p:nvPr>
            <p:ph type="title"/>
          </p:nvPr>
        </p:nvSpPr>
        <p:spPr/>
        <p:txBody>
          <a:bodyPr/>
          <a:lstStyle/>
          <a:p>
            <a:r>
              <a:rPr lang="en-US" dirty="0"/>
              <a:t>Feedback Page</a:t>
            </a:r>
            <a:endParaRPr lang="en-IN" dirty="0"/>
          </a:p>
        </p:txBody>
      </p:sp>
      <p:pic>
        <p:nvPicPr>
          <p:cNvPr id="4" name="Content Placeholder 3">
            <a:extLst>
              <a:ext uri="{FF2B5EF4-FFF2-40B4-BE49-F238E27FC236}">
                <a16:creationId xmlns:a16="http://schemas.microsoft.com/office/drawing/2014/main" id="{AF6AC541-0734-437A-B295-ACCF02D015A1}"/>
              </a:ext>
            </a:extLst>
          </p:cNvPr>
          <p:cNvPicPr>
            <a:picLocks noGrp="1"/>
          </p:cNvPicPr>
          <p:nvPr>
            <p:ph idx="1"/>
          </p:nvPr>
        </p:nvPicPr>
        <p:blipFill>
          <a:blip r:embed="rId2"/>
          <a:stretch>
            <a:fillRect/>
          </a:stretch>
        </p:blipFill>
        <p:spPr>
          <a:xfrm>
            <a:off x="906308" y="1545578"/>
            <a:ext cx="7857366" cy="4855221"/>
          </a:xfrm>
          <a:prstGeom prst="rect">
            <a:avLst/>
          </a:prstGeom>
        </p:spPr>
      </p:pic>
    </p:spTree>
    <p:extLst>
      <p:ext uri="{BB962C8B-B14F-4D97-AF65-F5344CB8AC3E}">
        <p14:creationId xmlns:p14="http://schemas.microsoft.com/office/powerpoint/2010/main" val="1425784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A580-EDAE-43CC-927A-1095A481FFDE}"/>
              </a:ext>
            </a:extLst>
          </p:cNvPr>
          <p:cNvSpPr>
            <a:spLocks noGrp="1"/>
          </p:cNvSpPr>
          <p:nvPr>
            <p:ph type="title"/>
          </p:nvPr>
        </p:nvSpPr>
        <p:spPr>
          <a:xfrm>
            <a:off x="677334" y="299406"/>
            <a:ext cx="8596668" cy="768744"/>
          </a:xfrm>
        </p:spPr>
        <p:txBody>
          <a:bodyPr/>
          <a:lstStyle/>
          <a:p>
            <a:r>
              <a:rPr lang="en-US" dirty="0"/>
              <a:t>Requirement Analysis </a:t>
            </a:r>
            <a:endParaRPr lang="en-IN" dirty="0"/>
          </a:p>
        </p:txBody>
      </p:sp>
      <p:sp>
        <p:nvSpPr>
          <p:cNvPr id="3" name="Content Placeholder 2">
            <a:extLst>
              <a:ext uri="{FF2B5EF4-FFF2-40B4-BE49-F238E27FC236}">
                <a16:creationId xmlns:a16="http://schemas.microsoft.com/office/drawing/2014/main" id="{694E56EC-E69C-4766-8CFD-7A5D0BB2716F}"/>
              </a:ext>
            </a:extLst>
          </p:cNvPr>
          <p:cNvSpPr>
            <a:spLocks noGrp="1"/>
          </p:cNvSpPr>
          <p:nvPr>
            <p:ph idx="1"/>
          </p:nvPr>
        </p:nvSpPr>
        <p:spPr>
          <a:xfrm>
            <a:off x="677334" y="979136"/>
            <a:ext cx="8596668" cy="5405480"/>
          </a:xfrm>
        </p:spPr>
        <p:txBody>
          <a:bodyPr>
            <a:normAutofit fontScale="92500" lnSpcReduction="10000"/>
          </a:bodyPr>
          <a:lstStyle/>
          <a:p>
            <a:pPr marL="0" indent="0">
              <a:lnSpc>
                <a:spcPct val="115000"/>
              </a:lnSpc>
              <a:spcAft>
                <a:spcPts val="0"/>
              </a:spcAft>
              <a:buNone/>
            </a:pPr>
            <a:r>
              <a:rPr lang="en-US" sz="1800" b="1" dirty="0">
                <a:effectLst/>
                <a:latin typeface="Times New Roman" panose="02020603050405020304" pitchFamily="18" charset="0"/>
                <a:ea typeface="MS Mincho" panose="02020609040205080304" pitchFamily="49" charset="-128"/>
                <a:cs typeface="Times New Roman" panose="02020603050405020304" pitchFamily="18" charset="0"/>
              </a:rPr>
              <a:t>FUNCTIONAL REQUIREMENTS:</a:t>
            </a:r>
            <a:endParaRPr lang="en-IN" b="1" dirty="0">
              <a:latin typeface="Cambria" panose="02040503050406030204" pitchFamily="18" charset="0"/>
              <a:ea typeface="MS Mincho" panose="02020609040205080304" pitchFamily="49" charset="-128"/>
              <a:cs typeface="Times New Roman" panose="02020603050405020304" pitchFamily="18" charset="0"/>
            </a:endParaRPr>
          </a:p>
          <a:p>
            <a:pPr marL="0" indent="0">
              <a:lnSpc>
                <a:spcPct val="115000"/>
              </a:lnSpc>
              <a:spcAft>
                <a:spcPts val="0"/>
              </a:spcAft>
              <a:buNone/>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This is how the device will appear and function until it has been successfully completed. </a:t>
            </a:r>
            <a:endParaRPr lang="en-IN" dirty="0">
              <a:latin typeface="Cambria" panose="02040503050406030204" pitchFamily="18" charset="0"/>
              <a:ea typeface="MS Mincho" panose="02020609040205080304" pitchFamily="49" charset="-128"/>
              <a:cs typeface="Times New Roman" panose="02020603050405020304" pitchFamily="18" charset="0"/>
            </a:endParaRPr>
          </a:p>
          <a:p>
            <a:pPr marL="0" indent="0">
              <a:lnSpc>
                <a:spcPct val="115000"/>
              </a:lnSpc>
              <a:spcAft>
                <a:spcPts val="0"/>
              </a:spcAft>
              <a:buNone/>
            </a:pPr>
            <a:r>
              <a:rPr lang="en-IN" sz="1800" dirty="0">
                <a:effectLst/>
                <a:latin typeface="Cambria" panose="02040503050406030204" pitchFamily="18" charset="0"/>
                <a:ea typeface="MS Mincho" panose="02020609040205080304" pitchFamily="49" charset="-128"/>
                <a:cs typeface="Times New Roman" panose="02020603050405020304" pitchFamily="18" charset="0"/>
              </a:rPr>
              <a:t>      </a:t>
            </a: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The functional criteria must be met by the system are as follows: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indent="0">
              <a:lnSpc>
                <a:spcPct val="115000"/>
              </a:lnSpc>
              <a:spcAft>
                <a:spcPts val="0"/>
              </a:spcAft>
              <a:buNone/>
            </a:pPr>
            <a:r>
              <a:rPr lang="en-US" sz="1800" u="none" strike="noStrike" dirty="0">
                <a:effectLst/>
                <a:latin typeface="Times New Roman" panose="02020603050405020304" pitchFamily="18" charset="0"/>
                <a:ea typeface="MS Mincho" panose="02020609040205080304" pitchFamily="49" charset="-128"/>
                <a:cs typeface="Times New Roman" panose="02020603050405020304" pitchFamily="18" charset="0"/>
              </a:rPr>
              <a:t> </a:t>
            </a:r>
            <a:r>
              <a:rPr lang="en-IN" strike="noStrike" dirty="0">
                <a:latin typeface="Cambria" panose="02040503050406030204" pitchFamily="18" charset="0"/>
                <a:ea typeface="MS Mincho" panose="02020609040205080304" pitchFamily="49" charset="-128"/>
                <a:cs typeface="Times New Roman" panose="02020603050405020304" pitchFamily="18" charset="0"/>
              </a:rPr>
              <a:t>    </a:t>
            </a:r>
            <a:r>
              <a:rPr lang="en-US" sz="1800" u="sng" dirty="0">
                <a:effectLst/>
                <a:latin typeface="Times New Roman" panose="02020603050405020304" pitchFamily="18" charset="0"/>
                <a:ea typeface="MS Mincho" panose="02020609040205080304" pitchFamily="49" charset="-128"/>
                <a:cs typeface="Times New Roman" panose="02020603050405020304" pitchFamily="18" charset="0"/>
              </a:rPr>
              <a:t>1.Users:</a:t>
            </a:r>
            <a:endParaRPr lang="en-IN" u="sng" dirty="0">
              <a:latin typeface="Cambria" panose="02040503050406030204" pitchFamily="18" charset="0"/>
              <a:ea typeface="MS Mincho" panose="02020609040205080304" pitchFamily="49" charset="-128"/>
              <a:cs typeface="Times New Roman" panose="02020603050405020304" pitchFamily="18" charset="0"/>
            </a:endParaRPr>
          </a:p>
          <a:p>
            <a:pPr marL="0" indent="0">
              <a:lnSpc>
                <a:spcPct val="115000"/>
              </a:lnSpc>
              <a:spcAft>
                <a:spcPts val="0"/>
              </a:spcAft>
              <a:buNone/>
            </a:pPr>
            <a:r>
              <a:rPr lang="en-US" sz="1800" dirty="0">
                <a:effectLst/>
                <a:latin typeface="Times New Roman" panose="02020603050405020304" pitchFamily="18" charset="0"/>
                <a:ea typeface="MS Mincho" panose="02020609040205080304" pitchFamily="49" charset="-128"/>
              </a:rPr>
              <a:t> When a customer visits an online hall management system, he will be asked to login or register for a better experience. A separate username and password must be created by the customer. The information such as name of the person, type of hall and date of the hall want and details must be </a:t>
            </a: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filled by the customer.  The customer can update the details of the booking or can cancel the reservation of the booking.</a:t>
            </a:r>
          </a:p>
          <a:p>
            <a:pPr marL="0" indent="0">
              <a:lnSpc>
                <a:spcPct val="115000"/>
              </a:lnSpc>
              <a:spcAft>
                <a:spcPts val="0"/>
              </a:spcAft>
              <a:buNone/>
            </a:pPr>
            <a:r>
              <a:rPr lang="en-US" sz="1800" u="sng" dirty="0">
                <a:effectLst/>
                <a:latin typeface="Times New Roman" panose="02020603050405020304" pitchFamily="18" charset="0"/>
                <a:ea typeface="MS Mincho" panose="02020609040205080304" pitchFamily="49" charset="-128"/>
                <a:cs typeface="Times New Roman" panose="02020603050405020304" pitchFamily="18" charset="0"/>
              </a:rPr>
              <a:t>    2. Administrators</a:t>
            </a: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The administrator must be able to log in and out.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 The administrator must be able to add/delete/edit other users.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The administrator must be able to view an reservation details of all the customers.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 Only users with respective rights (administrators) must be able to use all these “Admin” features</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marL="0" indent="0">
              <a:lnSpc>
                <a:spcPct val="115000"/>
              </a:lnSpc>
              <a:spcAft>
                <a:spcPts val="0"/>
              </a:spcAft>
              <a:buNone/>
            </a:pPr>
            <a:endParaRPr lang="en-IN" dirty="0"/>
          </a:p>
        </p:txBody>
      </p:sp>
    </p:spTree>
    <p:extLst>
      <p:ext uri="{BB962C8B-B14F-4D97-AF65-F5344CB8AC3E}">
        <p14:creationId xmlns:p14="http://schemas.microsoft.com/office/powerpoint/2010/main" val="241160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02A8CD-65E4-4CB5-A3EF-B7F4F9966AD7}"/>
              </a:ext>
            </a:extLst>
          </p:cNvPr>
          <p:cNvSpPr>
            <a:spLocks noGrp="1"/>
          </p:cNvSpPr>
          <p:nvPr>
            <p:ph idx="1"/>
          </p:nvPr>
        </p:nvSpPr>
        <p:spPr>
          <a:xfrm>
            <a:off x="677334" y="865848"/>
            <a:ext cx="8596668" cy="5636552"/>
          </a:xfrm>
        </p:spPr>
        <p:txBody>
          <a:bodyPr>
            <a:normAutofit fontScale="92500" lnSpcReduction="20000"/>
          </a:bodyPr>
          <a:lstStyle/>
          <a:p>
            <a:pPr marL="0" indent="0">
              <a:lnSpc>
                <a:spcPct val="115000"/>
              </a:lnSpc>
              <a:spcAft>
                <a:spcPts val="0"/>
              </a:spcAft>
              <a:buNone/>
            </a:pPr>
            <a:r>
              <a:rPr lang="en-US" sz="1800" b="1" dirty="0">
                <a:effectLst/>
                <a:latin typeface="Times New Roman" panose="02020603050405020304" pitchFamily="18" charset="0"/>
                <a:ea typeface="MS Mincho" panose="02020609040205080304" pitchFamily="49" charset="-128"/>
                <a:cs typeface="Times New Roman" panose="02020603050405020304" pitchFamily="18" charset="0"/>
              </a:rPr>
              <a:t>NON-FUNCTIONAL REQUIREMENTS:</a:t>
            </a:r>
            <a:r>
              <a:rPr lang="en-US" sz="1800" dirty="0">
                <a:effectLst/>
                <a:latin typeface="Times New Roman" panose="02020603050405020304" pitchFamily="18" charset="0"/>
                <a:ea typeface="MS Mincho" panose="02020609040205080304" pitchFamily="49" charset="-128"/>
                <a:cs typeface="Times New Roman" panose="02020603050405020304" pitchFamily="18" charset="0"/>
              </a:rPr>
              <a:t> </a:t>
            </a:r>
            <a:endParaRPr lang="en-IN" sz="1800" dirty="0">
              <a:effectLst/>
              <a:latin typeface="Cambria" panose="02040503050406030204" pitchFamily="18" charset="0"/>
              <a:ea typeface="MS Mincho" panose="02020609040205080304" pitchFamily="49" charset="-128"/>
              <a:cs typeface="Times New Roman" panose="02020603050405020304" pitchFamily="18" charset="0"/>
            </a:endParaRPr>
          </a:p>
          <a:p>
            <a:pPr>
              <a:lnSpc>
                <a:spcPct val="107000"/>
              </a:lnSpc>
              <a:spcAft>
                <a:spcPts val="800"/>
              </a:spcAft>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Reliability: The factors needed to establish the software expected reliability are</a:t>
            </a:r>
          </a:p>
          <a:p>
            <a:pPr marL="342900" lvl="0" indent="-342900">
              <a:lnSpc>
                <a:spcPct val="107000"/>
              </a:lnSpc>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The user inputs should be valid.</a:t>
            </a:r>
          </a:p>
          <a:p>
            <a:pPr marL="342900" lvl="0" indent="-342900">
              <a:lnSpc>
                <a:spcPct val="107000"/>
              </a:lnSpc>
              <a:spcAft>
                <a:spcPts val="800"/>
              </a:spcAft>
              <a:buFont typeface="Symbol" panose="05050102010706020507" pitchFamily="18" charset="2"/>
              <a:buChar char=""/>
            </a:pPr>
            <a:r>
              <a:rPr lang="en-IN" dirty="0">
                <a:effectLst/>
                <a:ea typeface="Calibri" panose="020F0502020204030204" pitchFamily="34" charset="0"/>
                <a:cs typeface="Times New Roman" panose="02020603050405020304" pitchFamily="18" charset="0"/>
              </a:rPr>
              <a:t>Normal termination of the program.</a:t>
            </a:r>
          </a:p>
          <a:p>
            <a:pPr>
              <a:lnSpc>
                <a:spcPct val="107000"/>
              </a:lnSpc>
              <a:spcAft>
                <a:spcPts val="800"/>
              </a:spcAft>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Availability: The factors guarantee the software’s availability includes proper termination and correct input details. It is available at any time except in case of data corruption or system failure.</a:t>
            </a:r>
          </a:p>
          <a:p>
            <a:pPr lvl="0">
              <a:lnSpc>
                <a:spcPct val="107000"/>
              </a:lnSpc>
              <a:buFont typeface="Wingdings" panose="05000000000000000000" pitchFamily="2" charset="2"/>
              <a:buChar char="Ø"/>
            </a:pPr>
            <a:r>
              <a:rPr lang="en-IN" dirty="0"/>
              <a:t>Security: </a:t>
            </a:r>
            <a:r>
              <a:rPr lang="en-IN" dirty="0">
                <a:effectLst/>
                <a:ea typeface="Calibri" panose="020F0502020204030204" pitchFamily="34" charset="0"/>
                <a:cs typeface="Times New Roman" panose="02020603050405020304" pitchFamily="18" charset="0"/>
              </a:rPr>
              <a:t>It must be ensured that access will be provided to the authorized persons through user ID and password. </a:t>
            </a:r>
          </a:p>
          <a:p>
            <a:pPr marL="0" lvl="0" indent="0">
              <a:lnSpc>
                <a:spcPct val="107000"/>
              </a:lnSpc>
              <a:buNone/>
            </a:pPr>
            <a:r>
              <a:rPr lang="en-IN" dirty="0">
                <a:effectLst/>
                <a:ea typeface="Calibri" panose="020F0502020204030204" pitchFamily="34" charset="0"/>
                <a:cs typeface="Times New Roman" panose="02020603050405020304" pitchFamily="18" charset="0"/>
              </a:rPr>
              <a:t>    Network security will be provided by the use of firewalls.</a:t>
            </a:r>
          </a:p>
          <a:p>
            <a:pPr marL="0" indent="0">
              <a:buNone/>
            </a:pPr>
            <a:r>
              <a:rPr lang="en-IN" dirty="0">
                <a:effectLst/>
                <a:ea typeface="Calibri" panose="020F0502020204030204" pitchFamily="34" charset="0"/>
                <a:cs typeface="Times New Roman" panose="02020603050405020304" pitchFamily="18" charset="0"/>
              </a:rPr>
              <a:t>    Checks can be performed at regular intervals to ensure data integrity.</a:t>
            </a:r>
          </a:p>
          <a:p>
            <a:pPr>
              <a:lnSpc>
                <a:spcPct val="107000"/>
              </a:lnSpc>
              <a:spcAft>
                <a:spcPts val="800"/>
              </a:spcAft>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Maintainability: The software will be developed by implementing the concept of modularity which in turn reduces the complexity involved in maintaining it. The administrator should have a sound technical knowledge about maintaining the software and further enhancements will be undertaken by the developer.</a:t>
            </a:r>
          </a:p>
          <a:p>
            <a:pPr>
              <a:lnSpc>
                <a:spcPct val="107000"/>
              </a:lnSpc>
              <a:spcAft>
                <a:spcPts val="800"/>
              </a:spcAft>
              <a:buFont typeface="Wingdings" panose="05000000000000000000" pitchFamily="2" charset="2"/>
              <a:buChar char="Ø"/>
            </a:pPr>
            <a:r>
              <a:rPr lang="en-IN" dirty="0">
                <a:effectLst/>
                <a:ea typeface="Calibri" panose="020F0502020204030204" pitchFamily="34" charset="0"/>
                <a:cs typeface="Times New Roman" panose="02020603050405020304" pitchFamily="18" charset="0"/>
              </a:rPr>
              <a:t>Portability: The application is portable which ensures its adaptability for use on different computer terminals with different operating systems and standards.</a:t>
            </a:r>
          </a:p>
          <a:p>
            <a:endParaRPr lang="en-IN" dirty="0"/>
          </a:p>
        </p:txBody>
      </p:sp>
    </p:spTree>
    <p:extLst>
      <p:ext uri="{BB962C8B-B14F-4D97-AF65-F5344CB8AC3E}">
        <p14:creationId xmlns:p14="http://schemas.microsoft.com/office/powerpoint/2010/main" val="124536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3B11-5073-4590-900F-82951D89BFF1}"/>
              </a:ext>
            </a:extLst>
          </p:cNvPr>
          <p:cNvSpPr>
            <a:spLocks noGrp="1"/>
          </p:cNvSpPr>
          <p:nvPr>
            <p:ph type="title"/>
          </p:nvPr>
        </p:nvSpPr>
        <p:spPr>
          <a:xfrm>
            <a:off x="677334" y="609600"/>
            <a:ext cx="8596668" cy="644665"/>
          </a:xfrm>
        </p:spPr>
        <p:txBody>
          <a:bodyPr/>
          <a:lstStyle/>
          <a:p>
            <a:r>
              <a:rPr lang="en-US" dirty="0"/>
              <a:t>Test Cases </a:t>
            </a:r>
            <a:endParaRPr lang="en-IN" dirty="0"/>
          </a:p>
        </p:txBody>
      </p:sp>
      <p:sp>
        <p:nvSpPr>
          <p:cNvPr id="3" name="Content Placeholder 2">
            <a:extLst>
              <a:ext uri="{FF2B5EF4-FFF2-40B4-BE49-F238E27FC236}">
                <a16:creationId xmlns:a16="http://schemas.microsoft.com/office/drawing/2014/main" id="{A612600F-40C6-4158-A002-9172AEB5A910}"/>
              </a:ext>
            </a:extLst>
          </p:cNvPr>
          <p:cNvSpPr>
            <a:spLocks noGrp="1"/>
          </p:cNvSpPr>
          <p:nvPr>
            <p:ph idx="1"/>
          </p:nvPr>
        </p:nvSpPr>
        <p:spPr>
          <a:xfrm>
            <a:off x="677334" y="1391831"/>
            <a:ext cx="8596668" cy="4649532"/>
          </a:xfrm>
        </p:spPr>
        <p:txBody>
          <a:bodyPr/>
          <a:lstStyle/>
          <a:p>
            <a:r>
              <a:rPr lang="en-US" dirty="0"/>
              <a:t>Test Case 1 : Booking, Confirmation</a:t>
            </a:r>
          </a:p>
          <a:p>
            <a:r>
              <a:rPr lang="en-US" dirty="0"/>
              <a:t>Test Case 2 : Search event hall</a:t>
            </a:r>
          </a:p>
          <a:p>
            <a:r>
              <a:rPr lang="en-US" dirty="0"/>
              <a:t>Test Case 3 : View, Update, Delete</a:t>
            </a:r>
          </a:p>
          <a:p>
            <a:r>
              <a:rPr lang="en-US" dirty="0"/>
              <a:t>Test Case 4 : Hall Cancellation</a:t>
            </a:r>
          </a:p>
          <a:p>
            <a:endParaRPr lang="en-US" dirty="0"/>
          </a:p>
          <a:p>
            <a:endParaRPr lang="en-IN" dirty="0"/>
          </a:p>
        </p:txBody>
      </p:sp>
    </p:spTree>
    <p:extLst>
      <p:ext uri="{BB962C8B-B14F-4D97-AF65-F5344CB8AC3E}">
        <p14:creationId xmlns:p14="http://schemas.microsoft.com/office/powerpoint/2010/main" val="300756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13B12-C3F9-4B74-BFE2-35B127B400D7}"/>
              </a:ext>
            </a:extLst>
          </p:cNvPr>
          <p:cNvSpPr>
            <a:spLocks noGrp="1"/>
          </p:cNvSpPr>
          <p:nvPr>
            <p:ph type="title"/>
          </p:nvPr>
        </p:nvSpPr>
        <p:spPr>
          <a:xfrm>
            <a:off x="677334" y="202301"/>
            <a:ext cx="8596668" cy="1728099"/>
          </a:xfrm>
        </p:spPr>
        <p:txBody>
          <a:bodyPr>
            <a:normAutofit/>
          </a:bodyPr>
          <a:lstStyle/>
          <a:p>
            <a:r>
              <a:rPr lang="en-US" sz="4400" dirty="0"/>
              <a:t>UML DIAGRAMS:</a:t>
            </a:r>
            <a:br>
              <a:rPr lang="en-US" sz="4400" dirty="0"/>
            </a:br>
            <a:r>
              <a:rPr lang="en-US" sz="4400" dirty="0"/>
              <a:t>Use Case Diagram</a:t>
            </a:r>
            <a:endParaRPr lang="en-IN" dirty="0"/>
          </a:p>
        </p:txBody>
      </p:sp>
      <p:pic>
        <p:nvPicPr>
          <p:cNvPr id="4" name="Content Placeholder 3">
            <a:extLst>
              <a:ext uri="{FF2B5EF4-FFF2-40B4-BE49-F238E27FC236}">
                <a16:creationId xmlns:a16="http://schemas.microsoft.com/office/drawing/2014/main" id="{17D9E097-52D2-4310-8A1D-1DE70B76B76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05120" y="1674813"/>
            <a:ext cx="6829676" cy="4980886"/>
          </a:xfrm>
          <a:prstGeom prst="rect">
            <a:avLst/>
          </a:prstGeom>
          <a:noFill/>
          <a:ln>
            <a:noFill/>
          </a:ln>
        </p:spPr>
      </p:pic>
    </p:spTree>
    <p:extLst>
      <p:ext uri="{BB962C8B-B14F-4D97-AF65-F5344CB8AC3E}">
        <p14:creationId xmlns:p14="http://schemas.microsoft.com/office/powerpoint/2010/main" val="3538990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C3F9-AAC4-4221-BF45-D8548C01F5A6}"/>
              </a:ext>
            </a:extLst>
          </p:cNvPr>
          <p:cNvSpPr>
            <a:spLocks noGrp="1"/>
          </p:cNvSpPr>
          <p:nvPr>
            <p:ph type="title"/>
          </p:nvPr>
        </p:nvSpPr>
        <p:spPr>
          <a:xfrm>
            <a:off x="677334" y="331773"/>
            <a:ext cx="8596668" cy="1060057"/>
          </a:xfrm>
        </p:spPr>
        <p:txBody>
          <a:bodyPr/>
          <a:lstStyle/>
          <a:p>
            <a:r>
              <a:rPr lang="en-US" dirty="0"/>
              <a:t>Class Diagram</a:t>
            </a:r>
            <a:endParaRPr lang="en-IN" dirty="0"/>
          </a:p>
        </p:txBody>
      </p:sp>
      <p:pic>
        <p:nvPicPr>
          <p:cNvPr id="4" name="Content Placeholder 3">
            <a:extLst>
              <a:ext uri="{FF2B5EF4-FFF2-40B4-BE49-F238E27FC236}">
                <a16:creationId xmlns:a16="http://schemas.microsoft.com/office/drawing/2014/main" id="{683EEF8E-8F63-4D16-AC6C-904C89D6E7EE}"/>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2358975" y="1146104"/>
            <a:ext cx="5233385" cy="5526860"/>
          </a:xfrm>
          <a:prstGeom prst="rect">
            <a:avLst/>
          </a:prstGeom>
          <a:noFill/>
          <a:ln>
            <a:noFill/>
          </a:ln>
        </p:spPr>
      </p:pic>
    </p:spTree>
    <p:extLst>
      <p:ext uri="{BB962C8B-B14F-4D97-AF65-F5344CB8AC3E}">
        <p14:creationId xmlns:p14="http://schemas.microsoft.com/office/powerpoint/2010/main" val="2646083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41EE-A7EE-4DCE-B552-57C4C3D112EB}"/>
              </a:ext>
            </a:extLst>
          </p:cNvPr>
          <p:cNvSpPr>
            <a:spLocks noGrp="1"/>
          </p:cNvSpPr>
          <p:nvPr>
            <p:ph type="title"/>
          </p:nvPr>
        </p:nvSpPr>
        <p:spPr>
          <a:xfrm>
            <a:off x="677334" y="226578"/>
            <a:ext cx="8596668" cy="841572"/>
          </a:xfrm>
        </p:spPr>
        <p:txBody>
          <a:bodyPr>
            <a:normAutofit/>
          </a:bodyPr>
          <a:lstStyle/>
          <a:p>
            <a:r>
              <a:rPr lang="en-US" dirty="0"/>
              <a:t>Activity diagram</a:t>
            </a:r>
            <a:endParaRPr lang="en-IN" dirty="0"/>
          </a:p>
        </p:txBody>
      </p:sp>
      <p:pic>
        <p:nvPicPr>
          <p:cNvPr id="4" name="Content Placeholder 3">
            <a:extLst>
              <a:ext uri="{FF2B5EF4-FFF2-40B4-BE49-F238E27FC236}">
                <a16:creationId xmlns:a16="http://schemas.microsoft.com/office/drawing/2014/main" id="{A9D470E7-9F68-4421-A947-676D8C79254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8138" y="1270450"/>
            <a:ext cx="4507264" cy="5300283"/>
          </a:xfrm>
          <a:prstGeom prst="rect">
            <a:avLst/>
          </a:prstGeom>
          <a:noFill/>
          <a:ln>
            <a:noFill/>
          </a:ln>
        </p:spPr>
      </p:pic>
    </p:spTree>
    <p:extLst>
      <p:ext uri="{BB962C8B-B14F-4D97-AF65-F5344CB8AC3E}">
        <p14:creationId xmlns:p14="http://schemas.microsoft.com/office/powerpoint/2010/main" val="2799451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C61E4-33E2-4583-BC77-DA474BE3DF6A}"/>
              </a:ext>
            </a:extLst>
          </p:cNvPr>
          <p:cNvSpPr>
            <a:spLocks noGrp="1"/>
          </p:cNvSpPr>
          <p:nvPr>
            <p:ph type="title"/>
          </p:nvPr>
        </p:nvSpPr>
        <p:spPr/>
        <p:txBody>
          <a:bodyPr/>
          <a:lstStyle/>
          <a:p>
            <a:r>
              <a:rPr lang="en-US" dirty="0"/>
              <a:t>Data Flow Diagram</a:t>
            </a:r>
            <a:endParaRPr lang="en-IN" dirty="0"/>
          </a:p>
        </p:txBody>
      </p:sp>
      <p:pic>
        <p:nvPicPr>
          <p:cNvPr id="4" name="Content Placeholder 3">
            <a:extLst>
              <a:ext uri="{FF2B5EF4-FFF2-40B4-BE49-F238E27FC236}">
                <a16:creationId xmlns:a16="http://schemas.microsoft.com/office/drawing/2014/main" id="{CD538085-749C-4C65-916F-106D7E324923}"/>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9656" t="18707" r="12550" b="24481"/>
          <a:stretch/>
        </p:blipFill>
        <p:spPr bwMode="auto">
          <a:xfrm>
            <a:off x="724065" y="2160588"/>
            <a:ext cx="8503907" cy="3881437"/>
          </a:xfrm>
          <a:prstGeom prst="rect">
            <a:avLst/>
          </a:prstGeom>
          <a:noFill/>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a:ext>
          </a:extLst>
        </p:spPr>
      </p:pic>
    </p:spTree>
    <p:extLst>
      <p:ext uri="{BB962C8B-B14F-4D97-AF65-F5344CB8AC3E}">
        <p14:creationId xmlns:p14="http://schemas.microsoft.com/office/powerpoint/2010/main" val="37362772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110</TotalTime>
  <Words>641</Words>
  <Application>Microsoft Office PowerPoint</Application>
  <PresentationFormat>Widescreen</PresentationFormat>
  <Paragraphs>51</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Cambria</vt:lpstr>
      <vt:lpstr>Symbol</vt:lpstr>
      <vt:lpstr>Times New Roman</vt:lpstr>
      <vt:lpstr>Trebuchet MS</vt:lpstr>
      <vt:lpstr>Wingdings</vt:lpstr>
      <vt:lpstr>Wingdings 3</vt:lpstr>
      <vt:lpstr>Facet</vt:lpstr>
      <vt:lpstr>SOFTWARE ENGINEERING PROJECT  HALL MANAGEMENT SYSTEM</vt:lpstr>
      <vt:lpstr>Scope of the project:</vt:lpstr>
      <vt:lpstr>Requirement Analysis </vt:lpstr>
      <vt:lpstr>PowerPoint Presentation</vt:lpstr>
      <vt:lpstr>Test Cases </vt:lpstr>
      <vt:lpstr>UML DIAGRAMS: Use Case Diagram</vt:lpstr>
      <vt:lpstr>Class Diagram</vt:lpstr>
      <vt:lpstr>Activity diagram</vt:lpstr>
      <vt:lpstr>Data Flow Diagram</vt:lpstr>
      <vt:lpstr>Level – 1 DFD</vt:lpstr>
      <vt:lpstr>Sequence Diagram Login Sequence Diagram of Hall Booking </vt:lpstr>
      <vt:lpstr>UML Sequence Diagram of Hall Booking </vt:lpstr>
      <vt:lpstr>Object Diagram</vt:lpstr>
      <vt:lpstr>State Chart Diagram</vt:lpstr>
      <vt:lpstr>Deployment Diagram</vt:lpstr>
      <vt:lpstr>Database Design  </vt:lpstr>
      <vt:lpstr>Output  Main page</vt:lpstr>
      <vt:lpstr>Creating Account</vt:lpstr>
      <vt:lpstr>Login page</vt:lpstr>
      <vt:lpstr>Sign out Account or Book Hall</vt:lpstr>
      <vt:lpstr>Booking Hall</vt:lpstr>
      <vt:lpstr>View, Update and Delete</vt:lpstr>
      <vt:lpstr>Hall Details</vt:lpstr>
      <vt:lpstr>Feedback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SPANDANA REDDY B</dc:creator>
  <cp:lastModifiedBy>Rukmini Chebrolu</cp:lastModifiedBy>
  <cp:revision>12</cp:revision>
  <dcterms:created xsi:type="dcterms:W3CDTF">2021-05-02T13:18:03Z</dcterms:created>
  <dcterms:modified xsi:type="dcterms:W3CDTF">2021-05-02T17:10:43Z</dcterms:modified>
</cp:coreProperties>
</file>